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10" autoAdjust="0"/>
    <p:restoredTop sz="94660"/>
  </p:normalViewPr>
  <p:slideViewPr>
    <p:cSldViewPr>
      <p:cViewPr varScale="1">
        <p:scale>
          <a:sx n="86" d="100"/>
          <a:sy n="86" d="100"/>
        </p:scale>
        <p:origin x="-13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8001056" cy="2428892"/>
          </a:xfr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  <a:prstDash val="solid"/>
          </a:ln>
        </p:spPr>
        <p:txBody>
          <a:bodyPr>
            <a:normAutofit fontScale="90000"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ru-RU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Проект: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6000" b="1" i="1" dirty="0" smtClean="0">
                <a:solidFill>
                  <a:schemeClr val="accent6">
                    <a:lumMod val="75000"/>
                  </a:schemeClr>
                </a:solidFill>
              </a:rPr>
              <a:t>Учитель – культурный человек!</a:t>
            </a:r>
            <a:endParaRPr lang="ru-RU" sz="6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57818" y="3214686"/>
            <a:ext cx="2786082" cy="2857520"/>
          </a:xfrm>
        </p:spPr>
        <p:txBody>
          <a:bodyPr>
            <a:normAutofit fontScale="8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Координаторы:</a:t>
            </a:r>
          </a:p>
          <a:p>
            <a:pPr algn="l"/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Т. В. Савицкая</a:t>
            </a:r>
          </a:p>
          <a:p>
            <a:pPr algn="l"/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Н. А. Афанасьева</a:t>
            </a:r>
          </a:p>
          <a:p>
            <a:pPr algn="l"/>
            <a:endParaRPr lang="ru-RU" b="1" dirty="0" smtClean="0">
              <a:solidFill>
                <a:srgbClr val="C000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  <a:p>
            <a:pPr algn="l"/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Участники:</a:t>
            </a:r>
          </a:p>
          <a:p>
            <a:pPr algn="l"/>
            <a:r>
              <a:rPr lang="ru-RU" b="1" dirty="0" smtClean="0">
                <a:solidFill>
                  <a:srgbClr val="C000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студенты педколледжа</a:t>
            </a:r>
          </a:p>
          <a:p>
            <a:pPr algn="l"/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8" name="Picture 4" descr="http://novoston.com/sites/default/files/news_img/user83/teach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2928934"/>
            <a:ext cx="3857652" cy="3299543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85729"/>
            <a:ext cx="8015286" cy="2786082"/>
          </a:xfrm>
        </p:spPr>
        <p:txBody>
          <a:bodyPr>
            <a:normAutofit fontScale="92500" lnSpcReduction="10000"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направлен на создание развивающей среды, способствующей формированию культуры поведения и речевого этикета у будущего педагога.</a:t>
            </a:r>
          </a:p>
          <a:p>
            <a:pPr marL="0" indent="0" algn="just">
              <a:buNone/>
            </a:pPr>
            <a:r>
              <a:rPr lang="ru-RU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 для студентов 17-20 летнего возраста. </a:t>
            </a:r>
          </a:p>
          <a:p>
            <a:endParaRPr lang="ru-RU" dirty="0"/>
          </a:p>
        </p:txBody>
      </p:sp>
      <p:pic>
        <p:nvPicPr>
          <p:cNvPr id="14338" name="Picture 2" descr="http://www.lifewomens.ru/adm/images/deti_i_obrazovanie/okrugaushiy_mir_2_klass_pravila_veglivos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85446">
            <a:off x="6012204" y="3277293"/>
            <a:ext cx="2744190" cy="2605126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</p:pic>
      <p:pic>
        <p:nvPicPr>
          <p:cNvPr id="14340" name="Picture 4" descr="https://g-a.d-cd.net/5a0946u-9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66811">
            <a:off x="2910329" y="3975104"/>
            <a:ext cx="3198477" cy="2612091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</p:pic>
      <p:sp>
        <p:nvSpPr>
          <p:cNvPr id="14342" name="AutoShape 6" descr="https://ucare.timepad.ru/868d6b59-1ab2-432a-a33a-432c4ed269a1/-/preview/308x600/-/format/png/poster_event_7473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4" name="AutoShape 8" descr="https://ucare.timepad.ru/868d6b59-1ab2-432a-a33a-432c4ed269a1/-/preview/308x600/-/format/png/poster_event_7473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6" name="AutoShape 10" descr="https://ucare.timepad.ru/868d6b59-1ab2-432a-a33a-432c4ed269a1/-/preview/308x600/-/format/png/poster_event_74735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8" name="Picture 12" descr="http://proxy12.media.online.ua/uol/r2-54a41b1aeb/527c31f8892e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879242">
            <a:off x="454737" y="3199107"/>
            <a:ext cx="2994618" cy="2286016"/>
          </a:xfrm>
          <a:prstGeom prst="rect">
            <a:avLst/>
          </a:prstGeom>
          <a:noFill/>
          <a:ln w="19050">
            <a:solidFill>
              <a:srgbClr val="92D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b="1" i="1" dirty="0" err="1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Целеполагание</a:t>
            </a:r>
            <a:r>
              <a:rPr lang="ru-RU" b="1" i="1" dirty="0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</a:rPr>
              <a:t> проекта</a:t>
            </a:r>
            <a:endParaRPr lang="ru-RU" b="1" i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 descr="4bb15d751d2530c8609ccf56a3fa5036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218281" y="1052736"/>
            <a:ext cx="2925719" cy="208823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1600" b="1" i="1" dirty="0" smtClean="0">
                <a:ln w="11430"/>
                <a:solidFill>
                  <a:schemeClr val="accent6">
                    <a:lumMod val="50000"/>
                  </a:schemeClr>
                </a:solidFill>
                <a:effectLst/>
              </a:rPr>
              <a:t>  </a:t>
            </a:r>
            <a:r>
              <a:rPr lang="ru-RU" sz="1600" b="1" i="1" dirty="0" smtClean="0">
                <a:solidFill>
                  <a:srgbClr val="C00000"/>
                </a:solidFill>
              </a:rPr>
              <a:t>Цель координатора:</a:t>
            </a:r>
          </a:p>
          <a:p>
            <a:pPr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  Формирование культуры поведения и речевого этикета у будущего педагога посредством использования методов проекта.</a:t>
            </a:r>
          </a:p>
          <a:p>
            <a:pPr>
              <a:buNone/>
            </a:pPr>
            <a:endParaRPr lang="ru-RU" sz="1600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1600" b="1" i="1" dirty="0" smtClean="0">
                <a:solidFill>
                  <a:srgbClr val="C00000"/>
                </a:solidFill>
              </a:rPr>
              <a:t>Задачи координатора: </a:t>
            </a:r>
          </a:p>
          <a:p>
            <a:pPr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1. Создание развивающей среды, способствующей формированию культуры поведения и развитию коммуникативных навыков студентов.</a:t>
            </a:r>
          </a:p>
          <a:p>
            <a:pPr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2. Формирование культурного общения у будущего педагога со сверстниками,  взрослыми людьми и детьми-школьниками в педагогической деятельности и повседневной жизни.</a:t>
            </a:r>
          </a:p>
          <a:p>
            <a:pPr fontAlgn="base"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3. Привить будущему педагогу основные этикетные формулы общения и научить применять их как в устной, так и в письменной речи;</a:t>
            </a:r>
          </a:p>
          <a:p>
            <a:pPr fontAlgn="base"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4. Расширить уровень информационного образовательного пространства в области этикета.</a:t>
            </a:r>
          </a:p>
          <a:p>
            <a:pPr algn="ctr" fontAlgn="base">
              <a:buNone/>
            </a:pPr>
            <a:r>
              <a:rPr lang="ru-RU" sz="1600" b="1" i="1" dirty="0" smtClean="0">
                <a:solidFill>
                  <a:srgbClr val="C00000"/>
                </a:solidFill>
              </a:rPr>
              <a:t>Гипотеза координатора :</a:t>
            </a:r>
          </a:p>
          <a:p>
            <a:pPr algn="ctr" fontAlgn="base">
              <a:buNone/>
            </a:pPr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«Если ты считаешь себя культурным человеком, то успех твоей деятельности обеспечен».</a:t>
            </a:r>
            <a:endParaRPr lang="ru-RU" sz="1600" b="1" i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5715040" cy="114300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700" b="1" i="1" dirty="0" smtClean="0">
                <a:solidFill>
                  <a:srgbClr val="C00000"/>
                </a:solidFill>
              </a:rPr>
              <a:t>Цель студентов:</a:t>
            </a:r>
            <a:r>
              <a:rPr lang="ru-RU" sz="2700" i="1" dirty="0" smtClean="0">
                <a:solidFill>
                  <a:srgbClr val="C00000"/>
                </a:solidFill>
              </a:rPr>
              <a:t> </a:t>
            </a:r>
            <a:r>
              <a:rPr lang="ru-RU" sz="2700" i="1" dirty="0" smtClean="0"/>
              <a:t/>
            </a:r>
            <a:br>
              <a:rPr lang="ru-RU" sz="2700" i="1" dirty="0" smtClean="0"/>
            </a:br>
            <a:r>
              <a:rPr lang="ru-RU" sz="2700" i="1" dirty="0" smtClean="0">
                <a:solidFill>
                  <a:schemeClr val="accent6">
                    <a:lumMod val="50000"/>
                  </a:schemeClr>
                </a:solidFill>
              </a:rPr>
              <a:t>приобретение навыков культурного поведения и речевого этикета. </a:t>
            </a:r>
            <a: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sz="2700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sz="27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588"/>
            <a:ext cx="8229600" cy="528641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2200" b="1" i="1" dirty="0" smtClean="0">
                <a:solidFill>
                  <a:srgbClr val="C00000"/>
                </a:solidFill>
              </a:rPr>
              <a:t>Задачи студентов:</a:t>
            </a:r>
            <a:endParaRPr lang="ru-RU" sz="2200" i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</a:rPr>
              <a:t>1. Приобрести некоторые навыки культурного поведения с окружающими.</a:t>
            </a:r>
          </a:p>
          <a:p>
            <a:pPr>
              <a:buNone/>
            </a:pP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</a:rPr>
              <a:t>2. Научиться культурно вести себя с окружающими.</a:t>
            </a:r>
          </a:p>
          <a:p>
            <a:pPr>
              <a:buNone/>
            </a:pP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</a:rPr>
              <a:t>3. Ввести в повседневную речь различные этикетные формулы общения.</a:t>
            </a:r>
          </a:p>
          <a:p>
            <a:pPr>
              <a:buNone/>
            </a:pP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</a:rPr>
              <a:t>4. Разработать концепции правил поведения в общественных местах.</a:t>
            </a:r>
          </a:p>
          <a:p>
            <a:pPr>
              <a:buNone/>
            </a:pP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</a:rPr>
              <a:t>5. Провести самоанализ поведения в общественных местах.</a:t>
            </a:r>
          </a:p>
          <a:p>
            <a:pPr>
              <a:buNone/>
            </a:pP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</a:rPr>
              <a:t>6. Разработать памятку по культуре речи.</a:t>
            </a:r>
          </a:p>
          <a:p>
            <a:pPr algn="ctr">
              <a:buNone/>
            </a:pPr>
            <a:r>
              <a:rPr lang="ru-RU" sz="2200" b="1" i="1" dirty="0" smtClean="0">
                <a:solidFill>
                  <a:srgbClr val="C00000"/>
                </a:solidFill>
              </a:rPr>
              <a:t>Гипотеза студентов:</a:t>
            </a:r>
            <a:endParaRPr lang="ru-RU" sz="2200" i="1" dirty="0" smtClean="0">
              <a:solidFill>
                <a:srgbClr val="C00000"/>
              </a:solidFill>
            </a:endParaRPr>
          </a:p>
          <a:p>
            <a:pPr marL="0" indent="268288">
              <a:buNone/>
              <a:tabLst>
                <a:tab pos="4483100" algn="l"/>
                <a:tab pos="4572000" algn="l"/>
                <a:tab pos="5834063" algn="l"/>
                <a:tab pos="6907213" algn="l"/>
                <a:tab pos="7443788" algn="l"/>
              </a:tabLst>
            </a:pPr>
            <a:r>
              <a:rPr lang="ru-RU" sz="2200" i="1" dirty="0" smtClean="0">
                <a:solidFill>
                  <a:schemeClr val="accent6">
                    <a:lumMod val="50000"/>
                  </a:schemeClr>
                </a:solidFill>
              </a:rPr>
              <a:t>«Если будущие педагоги овладеют навыками культурного поведения и общения, то они смогут привить это и своим будущим ученикам.» </a:t>
            </a:r>
          </a:p>
          <a:p>
            <a:pPr algn="ctr">
              <a:buNone/>
            </a:pPr>
            <a:endParaRPr lang="ru-RU" sz="2400" dirty="0"/>
          </a:p>
        </p:txBody>
      </p:sp>
      <p:pic>
        <p:nvPicPr>
          <p:cNvPr id="5122" name="Picture 2" descr="http://cdn14.img22.ria.ru/images/102838/44/10283844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214290"/>
            <a:ext cx="2655897" cy="1505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 rot="357234">
            <a:off x="689263" y="567835"/>
            <a:ext cx="8262993" cy="1323439"/>
          </a:xfrm>
          <a:prstGeom prst="rect">
            <a:avLst/>
          </a:prstGeom>
          <a:solidFill>
            <a:srgbClr val="FFFF99"/>
          </a:soli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spc="-150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Зачем учителю быть культурным человеком?</a:t>
            </a:r>
            <a:endParaRPr kumimoji="0" lang="ru-RU" sz="4000" b="1" i="0" u="none" strike="noStrike" cap="none" spc="-150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15365" name="Picture 5" descr="http://1ul.ru/upload/file/publication/uchitel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784641">
            <a:off x="4953399" y="2645406"/>
            <a:ext cx="3348803" cy="2429322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</p:pic>
      <p:pic>
        <p:nvPicPr>
          <p:cNvPr id="15363" name="Picture 3" descr="http://www.ya-roditel.ru/upload/medialibrary/8a3/8a3c6e2fe36b676ce3e1756450078d3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429171">
            <a:off x="406040" y="2065884"/>
            <a:ext cx="3755017" cy="295672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5572140"/>
            <a:ext cx="828680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Приглашаем в группу по изучению данного вопроса, в процессе которого, будет проведен социальный опрос. </a:t>
            </a:r>
          </a:p>
          <a:p>
            <a:pPr marL="342900" indent="-342900" algn="ctr"/>
            <a:endParaRPr lang="ru-RU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rot="21064278">
            <a:off x="207333" y="648823"/>
            <a:ext cx="6625288" cy="1348279"/>
          </a:xfrm>
          <a:solidFill>
            <a:schemeClr val="accent3">
              <a:lumMod val="40000"/>
              <a:lumOff val="60000"/>
            </a:schemeClr>
          </a:solidFill>
          <a:ln w="9525"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4000" b="1" spc="-15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Как ведет себя культурный учитель?</a:t>
            </a:r>
            <a:endParaRPr lang="ru-RU" sz="4000" b="1" spc="-15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7414" name="Picture 6" descr="http://infonyanya.ru/media/k2/items/cache/ce742d950ca63a98d59ecec5eba0da2e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417179">
            <a:off x="2071452" y="2247753"/>
            <a:ext cx="4011114" cy="278638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17416" name="Picture 8" descr="http://www.materinstvo.ru/skins/default/public/images/articles/s2015_1222718811_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23903">
            <a:off x="7063947" y="627172"/>
            <a:ext cx="1776391" cy="1995480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</p:pic>
      <p:sp>
        <p:nvSpPr>
          <p:cNvPr id="17418" name="AutoShape 10" descr="Картинки по запросу знак  вопро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0" name="AutoShape 12" descr="Картинки по запросу знак  вопро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2" name="AutoShape 14" descr="Картинки по запросу знак  вопро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4" name="AutoShape 16" descr="Картинки по запросу знак  вопро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6" name="AutoShape 18" descr="Картинки по запросу знак  вопрос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8" name="Picture 20" descr="http://img-fotki.yandex.ru/get/6623/184007622.0/0_89f90_30734361_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 rot="494155">
            <a:off x="7286644" y="3500438"/>
            <a:ext cx="1386600" cy="2286016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428596" y="5572140"/>
            <a:ext cx="8286808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Приглашаем в группу по изучению данного вопроса, в процессе которого вам будет предложена роль  учителя, где вы сможете продемонстрировать приобретенные навыки культурного поведения.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 rot="508118">
            <a:off x="399140" y="5039115"/>
            <a:ext cx="5445534" cy="973333"/>
          </a:xfrm>
          <a:solidFill>
            <a:schemeClr val="accent5">
              <a:lumMod val="20000"/>
              <a:lumOff val="80000"/>
            </a:schemeClr>
          </a:solidFill>
          <a:ln w="9525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sz="4000" b="1" spc="-15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Как стать культурнее?</a:t>
            </a:r>
            <a:endParaRPr lang="ru-RU" sz="4000" b="1" spc="-15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5" name="Picture 2" descr="http://viki.rdf.ru/media/upload/preview/00036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33197">
            <a:off x="294173" y="1369488"/>
            <a:ext cx="4418106" cy="30778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pic>
        <p:nvPicPr>
          <p:cNvPr id="6" name="Picture 4" descr="http://ufa-room.ru/uploads/ufa/2014/10/uchitel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318676">
            <a:off x="4205999" y="2205933"/>
            <a:ext cx="4588467" cy="310946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500034" y="428604"/>
            <a:ext cx="8286808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 algn="ctr"/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Приглашаем в группу по изучению данного вопроса.</a:t>
            </a:r>
          </a:p>
          <a:p>
            <a:pPr marL="342900" indent="-342900" algn="ctr"/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процессе изучения мы рассмотрим значение культуры в наше время и затронем историю культуры и этикета.</a:t>
            </a:r>
          </a:p>
          <a:p>
            <a:pPr marL="342900" indent="-342900" algn="ctr"/>
            <a:endParaRPr lang="ru-RU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15328" cy="1225536"/>
          </a:xfrm>
          <a:solidFill>
            <a:schemeClr val="accent3">
              <a:lumMod val="20000"/>
              <a:lumOff val="80000"/>
            </a:schemeClr>
          </a:solidFill>
          <a:ln w="9525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Aft>
                <a:spcPct val="0"/>
              </a:spcAft>
            </a:pPr>
            <a:r>
              <a:rPr lang="ru-RU" sz="4800" b="1" spc="-150" dirty="0" smtClean="0">
                <a:solidFill>
                  <a:srgbClr val="7030A0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Спасибо за внимание!</a:t>
            </a:r>
          </a:p>
        </p:txBody>
      </p:sp>
      <p:pic>
        <p:nvPicPr>
          <p:cNvPr id="18436" name="Picture 4" descr="http://ichef-1.bbci.co.uk/news/ws/660/amz/worldservice/live/assets/images/2015/06/04/150604115823_30_thankyous_624x351_thinksto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28802"/>
            <a:ext cx="8006445" cy="450059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288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Проект:  Учитель – культурный человек!</vt:lpstr>
      <vt:lpstr>Слайд 2</vt:lpstr>
      <vt:lpstr>Целеполагание проекта</vt:lpstr>
      <vt:lpstr> Цель студентов:  приобретение навыков культурного поведения и речевого этикета.  </vt:lpstr>
      <vt:lpstr>Слайд 5</vt:lpstr>
      <vt:lpstr>Слайд 6</vt:lpstr>
      <vt:lpstr>Слайд 7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 Савицкая</dc:creator>
  <cp:lastModifiedBy>Татьяна Савицкая</cp:lastModifiedBy>
  <cp:revision>27</cp:revision>
  <dcterms:modified xsi:type="dcterms:W3CDTF">2015-09-28T17:52:48Z</dcterms:modified>
</cp:coreProperties>
</file>